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5" r:id="rId6"/>
    <p:sldId id="262" r:id="rId7"/>
    <p:sldId id="263" r:id="rId8"/>
    <p:sldId id="264"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0665"/>
    <a:srgbClr val="F03190"/>
    <a:srgbClr val="F6BEEA"/>
    <a:srgbClr val="FE7A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752" autoAdjust="0"/>
  </p:normalViewPr>
  <p:slideViewPr>
    <p:cSldViewPr snapToGrid="0">
      <p:cViewPr varScale="1">
        <p:scale>
          <a:sx n="58" d="100"/>
          <a:sy n="58" d="100"/>
        </p:scale>
        <p:origin x="98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llum Salfield" userId="8210f2da-1afa-4b51-a521-b418c30e5b07" providerId="ADAL" clId="{872FCBA5-94A5-4A27-8CE1-73DC285051C9}"/>
    <pc:docChg chg="modSld">
      <pc:chgData name="Callum Salfield" userId="8210f2da-1afa-4b51-a521-b418c30e5b07" providerId="ADAL" clId="{872FCBA5-94A5-4A27-8CE1-73DC285051C9}" dt="2023-01-25T14:11:35.958" v="34" actId="20577"/>
      <pc:docMkLst>
        <pc:docMk/>
      </pc:docMkLst>
      <pc:sldChg chg="modSp mod">
        <pc:chgData name="Callum Salfield" userId="8210f2da-1afa-4b51-a521-b418c30e5b07" providerId="ADAL" clId="{872FCBA5-94A5-4A27-8CE1-73DC285051C9}" dt="2023-01-25T14:11:35.958" v="34" actId="20577"/>
        <pc:sldMkLst>
          <pc:docMk/>
          <pc:sldMk cId="4016350542" sldId="262"/>
        </pc:sldMkLst>
        <pc:spChg chg="mod">
          <ac:chgData name="Callum Salfield" userId="8210f2da-1afa-4b51-a521-b418c30e5b07" providerId="ADAL" clId="{872FCBA5-94A5-4A27-8CE1-73DC285051C9}" dt="2023-01-25T14:11:35.958" v="34" actId="20577"/>
          <ac:spMkLst>
            <pc:docMk/>
            <pc:sldMk cId="4016350542" sldId="262"/>
            <ac:spMk id="3" creationId="{61363028-1AA3-A34F-325B-93FE818B6A0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91CBE-07C0-471F-A7D9-136458AFFC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EF70DE0-E5E6-40AE-958C-03D6A47D8E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5212DCF-C6D7-4076-A590-91A88330E59F}"/>
              </a:ext>
            </a:extLst>
          </p:cNvPr>
          <p:cNvSpPr>
            <a:spLocks noGrp="1"/>
          </p:cNvSpPr>
          <p:nvPr>
            <p:ph type="dt" sz="half" idx="10"/>
          </p:nvPr>
        </p:nvSpPr>
        <p:spPr/>
        <p:txBody>
          <a:bodyPr/>
          <a:lstStyle/>
          <a:p>
            <a:fld id="{230DF6C4-E318-49D8-B5BB-751510E1E5F9}" type="datetimeFigureOut">
              <a:rPr lang="en-GB" smtClean="0"/>
              <a:t>25/01/2023</a:t>
            </a:fld>
            <a:endParaRPr lang="en-GB"/>
          </a:p>
        </p:txBody>
      </p:sp>
      <p:sp>
        <p:nvSpPr>
          <p:cNvPr id="5" name="Footer Placeholder 4">
            <a:extLst>
              <a:ext uri="{FF2B5EF4-FFF2-40B4-BE49-F238E27FC236}">
                <a16:creationId xmlns:a16="http://schemas.microsoft.com/office/drawing/2014/main" id="{5CAE5031-3A7D-4B84-8EC5-9CB5D530EB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4408DF-CC1E-44BA-8143-38CF09A94BEA}"/>
              </a:ext>
            </a:extLst>
          </p:cNvPr>
          <p:cNvSpPr>
            <a:spLocks noGrp="1"/>
          </p:cNvSpPr>
          <p:nvPr>
            <p:ph type="sldNum" sz="quarter" idx="12"/>
          </p:nvPr>
        </p:nvSpPr>
        <p:spPr/>
        <p:txBody>
          <a:bodyPr/>
          <a:lstStyle/>
          <a:p>
            <a:fld id="{856D9B5E-CBA2-4D3F-BA48-18BC7DFF0C21}" type="slidenum">
              <a:rPr lang="en-GB" smtClean="0"/>
              <a:t>‹#›</a:t>
            </a:fld>
            <a:endParaRPr lang="en-GB"/>
          </a:p>
        </p:txBody>
      </p:sp>
    </p:spTree>
    <p:extLst>
      <p:ext uri="{BB962C8B-B14F-4D97-AF65-F5344CB8AC3E}">
        <p14:creationId xmlns:p14="http://schemas.microsoft.com/office/powerpoint/2010/main" val="2334706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75FFC-7A84-4077-A266-A7F1E310900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F0D5A4-E9D8-4EC0-B2F1-AAA6BDE6EC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34BFAA-F5B7-44F2-AF15-5C83E62D52B3}"/>
              </a:ext>
            </a:extLst>
          </p:cNvPr>
          <p:cNvSpPr>
            <a:spLocks noGrp="1"/>
          </p:cNvSpPr>
          <p:nvPr>
            <p:ph type="dt" sz="half" idx="10"/>
          </p:nvPr>
        </p:nvSpPr>
        <p:spPr/>
        <p:txBody>
          <a:bodyPr/>
          <a:lstStyle/>
          <a:p>
            <a:fld id="{230DF6C4-E318-49D8-B5BB-751510E1E5F9}" type="datetimeFigureOut">
              <a:rPr lang="en-GB" smtClean="0"/>
              <a:t>25/01/2023</a:t>
            </a:fld>
            <a:endParaRPr lang="en-GB"/>
          </a:p>
        </p:txBody>
      </p:sp>
      <p:sp>
        <p:nvSpPr>
          <p:cNvPr id="5" name="Footer Placeholder 4">
            <a:extLst>
              <a:ext uri="{FF2B5EF4-FFF2-40B4-BE49-F238E27FC236}">
                <a16:creationId xmlns:a16="http://schemas.microsoft.com/office/drawing/2014/main" id="{39DEC270-8F23-4D16-AA29-FE9D751FAB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79733F-2529-4932-ABA2-6A7F9D59FCA6}"/>
              </a:ext>
            </a:extLst>
          </p:cNvPr>
          <p:cNvSpPr>
            <a:spLocks noGrp="1"/>
          </p:cNvSpPr>
          <p:nvPr>
            <p:ph type="sldNum" sz="quarter" idx="12"/>
          </p:nvPr>
        </p:nvSpPr>
        <p:spPr/>
        <p:txBody>
          <a:bodyPr/>
          <a:lstStyle/>
          <a:p>
            <a:fld id="{856D9B5E-CBA2-4D3F-BA48-18BC7DFF0C21}" type="slidenum">
              <a:rPr lang="en-GB" smtClean="0"/>
              <a:t>‹#›</a:t>
            </a:fld>
            <a:endParaRPr lang="en-GB"/>
          </a:p>
        </p:txBody>
      </p:sp>
    </p:spTree>
    <p:extLst>
      <p:ext uri="{BB962C8B-B14F-4D97-AF65-F5344CB8AC3E}">
        <p14:creationId xmlns:p14="http://schemas.microsoft.com/office/powerpoint/2010/main" val="363895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2A3835-E65F-4089-BAE9-F31D0E7F552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35A4C9A-592E-4FEA-9627-673D28FBAE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52FC53-7B17-41C6-8D1A-F7BBA79E5D16}"/>
              </a:ext>
            </a:extLst>
          </p:cNvPr>
          <p:cNvSpPr>
            <a:spLocks noGrp="1"/>
          </p:cNvSpPr>
          <p:nvPr>
            <p:ph type="dt" sz="half" idx="10"/>
          </p:nvPr>
        </p:nvSpPr>
        <p:spPr/>
        <p:txBody>
          <a:bodyPr/>
          <a:lstStyle/>
          <a:p>
            <a:fld id="{230DF6C4-E318-49D8-B5BB-751510E1E5F9}" type="datetimeFigureOut">
              <a:rPr lang="en-GB" smtClean="0"/>
              <a:t>25/01/2023</a:t>
            </a:fld>
            <a:endParaRPr lang="en-GB"/>
          </a:p>
        </p:txBody>
      </p:sp>
      <p:sp>
        <p:nvSpPr>
          <p:cNvPr id="5" name="Footer Placeholder 4">
            <a:extLst>
              <a:ext uri="{FF2B5EF4-FFF2-40B4-BE49-F238E27FC236}">
                <a16:creationId xmlns:a16="http://schemas.microsoft.com/office/drawing/2014/main" id="{56904BBB-A27A-4A9B-9973-3F39ADB6E2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21D5A3-1AAA-4B2C-88A8-ADEF976DA4B1}"/>
              </a:ext>
            </a:extLst>
          </p:cNvPr>
          <p:cNvSpPr>
            <a:spLocks noGrp="1"/>
          </p:cNvSpPr>
          <p:nvPr>
            <p:ph type="sldNum" sz="quarter" idx="12"/>
          </p:nvPr>
        </p:nvSpPr>
        <p:spPr/>
        <p:txBody>
          <a:bodyPr/>
          <a:lstStyle/>
          <a:p>
            <a:fld id="{856D9B5E-CBA2-4D3F-BA48-18BC7DFF0C21}" type="slidenum">
              <a:rPr lang="en-GB" smtClean="0"/>
              <a:t>‹#›</a:t>
            </a:fld>
            <a:endParaRPr lang="en-GB"/>
          </a:p>
        </p:txBody>
      </p:sp>
    </p:spTree>
    <p:extLst>
      <p:ext uri="{BB962C8B-B14F-4D97-AF65-F5344CB8AC3E}">
        <p14:creationId xmlns:p14="http://schemas.microsoft.com/office/powerpoint/2010/main" val="1383582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72CEB-CCD0-4DDA-98CD-D3A103DC8F7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12B8913-01BC-4416-B048-2925121F85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5EB2DE-C233-44D0-9DEE-5406FAC1CF9D}"/>
              </a:ext>
            </a:extLst>
          </p:cNvPr>
          <p:cNvSpPr>
            <a:spLocks noGrp="1"/>
          </p:cNvSpPr>
          <p:nvPr>
            <p:ph type="dt" sz="half" idx="10"/>
          </p:nvPr>
        </p:nvSpPr>
        <p:spPr/>
        <p:txBody>
          <a:bodyPr/>
          <a:lstStyle/>
          <a:p>
            <a:fld id="{230DF6C4-E318-49D8-B5BB-751510E1E5F9}" type="datetimeFigureOut">
              <a:rPr lang="en-GB" smtClean="0"/>
              <a:t>25/01/2023</a:t>
            </a:fld>
            <a:endParaRPr lang="en-GB"/>
          </a:p>
        </p:txBody>
      </p:sp>
      <p:sp>
        <p:nvSpPr>
          <p:cNvPr id="5" name="Footer Placeholder 4">
            <a:extLst>
              <a:ext uri="{FF2B5EF4-FFF2-40B4-BE49-F238E27FC236}">
                <a16:creationId xmlns:a16="http://schemas.microsoft.com/office/drawing/2014/main" id="{20BF2FEE-7D06-423D-A1A6-CD1F1964E6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3C365C-F15C-4573-A2EB-1741C2DADBD1}"/>
              </a:ext>
            </a:extLst>
          </p:cNvPr>
          <p:cNvSpPr>
            <a:spLocks noGrp="1"/>
          </p:cNvSpPr>
          <p:nvPr>
            <p:ph type="sldNum" sz="quarter" idx="12"/>
          </p:nvPr>
        </p:nvSpPr>
        <p:spPr/>
        <p:txBody>
          <a:bodyPr/>
          <a:lstStyle/>
          <a:p>
            <a:fld id="{856D9B5E-CBA2-4D3F-BA48-18BC7DFF0C21}" type="slidenum">
              <a:rPr lang="en-GB" smtClean="0"/>
              <a:t>‹#›</a:t>
            </a:fld>
            <a:endParaRPr lang="en-GB"/>
          </a:p>
        </p:txBody>
      </p:sp>
    </p:spTree>
    <p:extLst>
      <p:ext uri="{BB962C8B-B14F-4D97-AF65-F5344CB8AC3E}">
        <p14:creationId xmlns:p14="http://schemas.microsoft.com/office/powerpoint/2010/main" val="1621831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F39B3-FA90-4E84-85D1-840354711C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C513A37-A93C-4BD4-A0A0-1ABE767819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E8EDB8-0634-4299-8E38-10736E7AD694}"/>
              </a:ext>
            </a:extLst>
          </p:cNvPr>
          <p:cNvSpPr>
            <a:spLocks noGrp="1"/>
          </p:cNvSpPr>
          <p:nvPr>
            <p:ph type="dt" sz="half" idx="10"/>
          </p:nvPr>
        </p:nvSpPr>
        <p:spPr/>
        <p:txBody>
          <a:bodyPr/>
          <a:lstStyle/>
          <a:p>
            <a:fld id="{230DF6C4-E318-49D8-B5BB-751510E1E5F9}" type="datetimeFigureOut">
              <a:rPr lang="en-GB" smtClean="0"/>
              <a:t>25/01/2023</a:t>
            </a:fld>
            <a:endParaRPr lang="en-GB"/>
          </a:p>
        </p:txBody>
      </p:sp>
      <p:sp>
        <p:nvSpPr>
          <p:cNvPr id="5" name="Footer Placeholder 4">
            <a:extLst>
              <a:ext uri="{FF2B5EF4-FFF2-40B4-BE49-F238E27FC236}">
                <a16:creationId xmlns:a16="http://schemas.microsoft.com/office/drawing/2014/main" id="{C992DC59-AC93-47ED-9CC3-49D89F6F67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FD6AEB-C91C-47A1-876E-CC77509A5D6C}"/>
              </a:ext>
            </a:extLst>
          </p:cNvPr>
          <p:cNvSpPr>
            <a:spLocks noGrp="1"/>
          </p:cNvSpPr>
          <p:nvPr>
            <p:ph type="sldNum" sz="quarter" idx="12"/>
          </p:nvPr>
        </p:nvSpPr>
        <p:spPr/>
        <p:txBody>
          <a:bodyPr/>
          <a:lstStyle/>
          <a:p>
            <a:fld id="{856D9B5E-CBA2-4D3F-BA48-18BC7DFF0C21}" type="slidenum">
              <a:rPr lang="en-GB" smtClean="0"/>
              <a:t>‹#›</a:t>
            </a:fld>
            <a:endParaRPr lang="en-GB"/>
          </a:p>
        </p:txBody>
      </p:sp>
    </p:spTree>
    <p:extLst>
      <p:ext uri="{BB962C8B-B14F-4D97-AF65-F5344CB8AC3E}">
        <p14:creationId xmlns:p14="http://schemas.microsoft.com/office/powerpoint/2010/main" val="3109920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78441-4A30-4769-A18C-DAC7283C20A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7C260D-3B1F-4C40-A8CE-63E805AD3D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B519CD-E674-4178-87B4-462956CF8A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814FC2E-E9C9-4F00-9FAC-DBD2C4A1B897}"/>
              </a:ext>
            </a:extLst>
          </p:cNvPr>
          <p:cNvSpPr>
            <a:spLocks noGrp="1"/>
          </p:cNvSpPr>
          <p:nvPr>
            <p:ph type="dt" sz="half" idx="10"/>
          </p:nvPr>
        </p:nvSpPr>
        <p:spPr/>
        <p:txBody>
          <a:bodyPr/>
          <a:lstStyle/>
          <a:p>
            <a:fld id="{230DF6C4-E318-49D8-B5BB-751510E1E5F9}" type="datetimeFigureOut">
              <a:rPr lang="en-GB" smtClean="0"/>
              <a:t>25/01/2023</a:t>
            </a:fld>
            <a:endParaRPr lang="en-GB"/>
          </a:p>
        </p:txBody>
      </p:sp>
      <p:sp>
        <p:nvSpPr>
          <p:cNvPr id="6" name="Footer Placeholder 5">
            <a:extLst>
              <a:ext uri="{FF2B5EF4-FFF2-40B4-BE49-F238E27FC236}">
                <a16:creationId xmlns:a16="http://schemas.microsoft.com/office/drawing/2014/main" id="{32BB6726-11AF-4ABF-B0A3-746E1FF32A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39BF59D-F405-4E47-A2D4-D3137AC27127}"/>
              </a:ext>
            </a:extLst>
          </p:cNvPr>
          <p:cNvSpPr>
            <a:spLocks noGrp="1"/>
          </p:cNvSpPr>
          <p:nvPr>
            <p:ph type="sldNum" sz="quarter" idx="12"/>
          </p:nvPr>
        </p:nvSpPr>
        <p:spPr/>
        <p:txBody>
          <a:bodyPr/>
          <a:lstStyle/>
          <a:p>
            <a:fld id="{856D9B5E-CBA2-4D3F-BA48-18BC7DFF0C21}" type="slidenum">
              <a:rPr lang="en-GB" smtClean="0"/>
              <a:t>‹#›</a:t>
            </a:fld>
            <a:endParaRPr lang="en-GB"/>
          </a:p>
        </p:txBody>
      </p:sp>
    </p:spTree>
    <p:extLst>
      <p:ext uri="{BB962C8B-B14F-4D97-AF65-F5344CB8AC3E}">
        <p14:creationId xmlns:p14="http://schemas.microsoft.com/office/powerpoint/2010/main" val="313490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C949F-E7F2-4AEC-A542-170EC22EDF7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151C3C-D4D1-4A08-9B6C-92E3BEAED4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050DA1-0F6E-4324-9F35-9D141C5F54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C04D6DC-E784-4FE6-ACEB-B82B5815B5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A5C9CD-84FF-43B9-B307-A3B4366D8C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1B04028-532A-4DF4-A3C1-E7D7759B82E0}"/>
              </a:ext>
            </a:extLst>
          </p:cNvPr>
          <p:cNvSpPr>
            <a:spLocks noGrp="1"/>
          </p:cNvSpPr>
          <p:nvPr>
            <p:ph type="dt" sz="half" idx="10"/>
          </p:nvPr>
        </p:nvSpPr>
        <p:spPr/>
        <p:txBody>
          <a:bodyPr/>
          <a:lstStyle/>
          <a:p>
            <a:fld id="{230DF6C4-E318-49D8-B5BB-751510E1E5F9}" type="datetimeFigureOut">
              <a:rPr lang="en-GB" smtClean="0"/>
              <a:t>25/01/2023</a:t>
            </a:fld>
            <a:endParaRPr lang="en-GB"/>
          </a:p>
        </p:txBody>
      </p:sp>
      <p:sp>
        <p:nvSpPr>
          <p:cNvPr id="8" name="Footer Placeholder 7">
            <a:extLst>
              <a:ext uri="{FF2B5EF4-FFF2-40B4-BE49-F238E27FC236}">
                <a16:creationId xmlns:a16="http://schemas.microsoft.com/office/drawing/2014/main" id="{4A0967D6-8071-4B8D-A598-BD0B4F9641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7719FBE-0F36-4125-A993-6327FC2C6194}"/>
              </a:ext>
            </a:extLst>
          </p:cNvPr>
          <p:cNvSpPr>
            <a:spLocks noGrp="1"/>
          </p:cNvSpPr>
          <p:nvPr>
            <p:ph type="sldNum" sz="quarter" idx="12"/>
          </p:nvPr>
        </p:nvSpPr>
        <p:spPr/>
        <p:txBody>
          <a:bodyPr/>
          <a:lstStyle/>
          <a:p>
            <a:fld id="{856D9B5E-CBA2-4D3F-BA48-18BC7DFF0C21}" type="slidenum">
              <a:rPr lang="en-GB" smtClean="0"/>
              <a:t>‹#›</a:t>
            </a:fld>
            <a:endParaRPr lang="en-GB"/>
          </a:p>
        </p:txBody>
      </p:sp>
    </p:spTree>
    <p:extLst>
      <p:ext uri="{BB962C8B-B14F-4D97-AF65-F5344CB8AC3E}">
        <p14:creationId xmlns:p14="http://schemas.microsoft.com/office/powerpoint/2010/main" val="2322328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9390C-49F3-48D3-94AB-48F24ADC99C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D7BC232-4BD2-4D99-A3B4-9505F14D9B3C}"/>
              </a:ext>
            </a:extLst>
          </p:cNvPr>
          <p:cNvSpPr>
            <a:spLocks noGrp="1"/>
          </p:cNvSpPr>
          <p:nvPr>
            <p:ph type="dt" sz="half" idx="10"/>
          </p:nvPr>
        </p:nvSpPr>
        <p:spPr/>
        <p:txBody>
          <a:bodyPr/>
          <a:lstStyle/>
          <a:p>
            <a:fld id="{230DF6C4-E318-49D8-B5BB-751510E1E5F9}" type="datetimeFigureOut">
              <a:rPr lang="en-GB" smtClean="0"/>
              <a:t>25/01/2023</a:t>
            </a:fld>
            <a:endParaRPr lang="en-GB"/>
          </a:p>
        </p:txBody>
      </p:sp>
      <p:sp>
        <p:nvSpPr>
          <p:cNvPr id="4" name="Footer Placeholder 3">
            <a:extLst>
              <a:ext uri="{FF2B5EF4-FFF2-40B4-BE49-F238E27FC236}">
                <a16:creationId xmlns:a16="http://schemas.microsoft.com/office/drawing/2014/main" id="{F5C883F8-A45C-4F6C-A8AA-A39D7F1DCB2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6BC1D72-D1AC-40FC-87CD-1650656709F5}"/>
              </a:ext>
            </a:extLst>
          </p:cNvPr>
          <p:cNvSpPr>
            <a:spLocks noGrp="1"/>
          </p:cNvSpPr>
          <p:nvPr>
            <p:ph type="sldNum" sz="quarter" idx="12"/>
          </p:nvPr>
        </p:nvSpPr>
        <p:spPr/>
        <p:txBody>
          <a:bodyPr/>
          <a:lstStyle/>
          <a:p>
            <a:fld id="{856D9B5E-CBA2-4D3F-BA48-18BC7DFF0C21}" type="slidenum">
              <a:rPr lang="en-GB" smtClean="0"/>
              <a:t>‹#›</a:t>
            </a:fld>
            <a:endParaRPr lang="en-GB"/>
          </a:p>
        </p:txBody>
      </p:sp>
    </p:spTree>
    <p:extLst>
      <p:ext uri="{BB962C8B-B14F-4D97-AF65-F5344CB8AC3E}">
        <p14:creationId xmlns:p14="http://schemas.microsoft.com/office/powerpoint/2010/main" val="1025926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3C54D1-4FE7-4AAA-ACBC-6CE09EEEC14B}"/>
              </a:ext>
            </a:extLst>
          </p:cNvPr>
          <p:cNvSpPr>
            <a:spLocks noGrp="1"/>
          </p:cNvSpPr>
          <p:nvPr>
            <p:ph type="dt" sz="half" idx="10"/>
          </p:nvPr>
        </p:nvSpPr>
        <p:spPr/>
        <p:txBody>
          <a:bodyPr/>
          <a:lstStyle/>
          <a:p>
            <a:fld id="{230DF6C4-E318-49D8-B5BB-751510E1E5F9}" type="datetimeFigureOut">
              <a:rPr lang="en-GB" smtClean="0"/>
              <a:t>25/01/2023</a:t>
            </a:fld>
            <a:endParaRPr lang="en-GB"/>
          </a:p>
        </p:txBody>
      </p:sp>
      <p:sp>
        <p:nvSpPr>
          <p:cNvPr id="3" name="Footer Placeholder 2">
            <a:extLst>
              <a:ext uri="{FF2B5EF4-FFF2-40B4-BE49-F238E27FC236}">
                <a16:creationId xmlns:a16="http://schemas.microsoft.com/office/drawing/2014/main" id="{EA48E4FC-A634-4033-B38E-F7FEE6D9ADB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2C3B775-D561-472A-96A8-EEB50F757758}"/>
              </a:ext>
            </a:extLst>
          </p:cNvPr>
          <p:cNvSpPr>
            <a:spLocks noGrp="1"/>
          </p:cNvSpPr>
          <p:nvPr>
            <p:ph type="sldNum" sz="quarter" idx="12"/>
          </p:nvPr>
        </p:nvSpPr>
        <p:spPr/>
        <p:txBody>
          <a:bodyPr/>
          <a:lstStyle/>
          <a:p>
            <a:fld id="{856D9B5E-CBA2-4D3F-BA48-18BC7DFF0C21}" type="slidenum">
              <a:rPr lang="en-GB" smtClean="0"/>
              <a:t>‹#›</a:t>
            </a:fld>
            <a:endParaRPr lang="en-GB"/>
          </a:p>
        </p:txBody>
      </p:sp>
    </p:spTree>
    <p:extLst>
      <p:ext uri="{BB962C8B-B14F-4D97-AF65-F5344CB8AC3E}">
        <p14:creationId xmlns:p14="http://schemas.microsoft.com/office/powerpoint/2010/main" val="1975650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C3881-1837-433D-B5BF-8673A455BD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8ED68D0-12A0-40B4-BC75-14D08690C3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F75418B-0EBC-4ACE-91D0-0EA417C475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7D20B3-C6F3-4BA5-BAF3-98367092F305}"/>
              </a:ext>
            </a:extLst>
          </p:cNvPr>
          <p:cNvSpPr>
            <a:spLocks noGrp="1"/>
          </p:cNvSpPr>
          <p:nvPr>
            <p:ph type="dt" sz="half" idx="10"/>
          </p:nvPr>
        </p:nvSpPr>
        <p:spPr/>
        <p:txBody>
          <a:bodyPr/>
          <a:lstStyle/>
          <a:p>
            <a:fld id="{230DF6C4-E318-49D8-B5BB-751510E1E5F9}" type="datetimeFigureOut">
              <a:rPr lang="en-GB" smtClean="0"/>
              <a:t>25/01/2023</a:t>
            </a:fld>
            <a:endParaRPr lang="en-GB"/>
          </a:p>
        </p:txBody>
      </p:sp>
      <p:sp>
        <p:nvSpPr>
          <p:cNvPr id="6" name="Footer Placeholder 5">
            <a:extLst>
              <a:ext uri="{FF2B5EF4-FFF2-40B4-BE49-F238E27FC236}">
                <a16:creationId xmlns:a16="http://schemas.microsoft.com/office/drawing/2014/main" id="{2F33D85A-FA61-4F8F-9743-4FB00F9F09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F469AA-5C9B-45D6-9403-CB9B35284F70}"/>
              </a:ext>
            </a:extLst>
          </p:cNvPr>
          <p:cNvSpPr>
            <a:spLocks noGrp="1"/>
          </p:cNvSpPr>
          <p:nvPr>
            <p:ph type="sldNum" sz="quarter" idx="12"/>
          </p:nvPr>
        </p:nvSpPr>
        <p:spPr/>
        <p:txBody>
          <a:bodyPr/>
          <a:lstStyle/>
          <a:p>
            <a:fld id="{856D9B5E-CBA2-4D3F-BA48-18BC7DFF0C21}" type="slidenum">
              <a:rPr lang="en-GB" smtClean="0"/>
              <a:t>‹#›</a:t>
            </a:fld>
            <a:endParaRPr lang="en-GB"/>
          </a:p>
        </p:txBody>
      </p:sp>
    </p:spTree>
    <p:extLst>
      <p:ext uri="{BB962C8B-B14F-4D97-AF65-F5344CB8AC3E}">
        <p14:creationId xmlns:p14="http://schemas.microsoft.com/office/powerpoint/2010/main" val="4063288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3349E-41B8-4052-B511-4A5FFEC3B4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F2B9647-3B48-4581-BFCF-3D0244E830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1ED2674A-29AA-44FB-BA18-31F0CF09F4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38D798-1CC6-4440-AB4F-C7615F2468C1}"/>
              </a:ext>
            </a:extLst>
          </p:cNvPr>
          <p:cNvSpPr>
            <a:spLocks noGrp="1"/>
          </p:cNvSpPr>
          <p:nvPr>
            <p:ph type="dt" sz="half" idx="10"/>
          </p:nvPr>
        </p:nvSpPr>
        <p:spPr/>
        <p:txBody>
          <a:bodyPr/>
          <a:lstStyle/>
          <a:p>
            <a:fld id="{230DF6C4-E318-49D8-B5BB-751510E1E5F9}" type="datetimeFigureOut">
              <a:rPr lang="en-GB" smtClean="0"/>
              <a:t>25/01/2023</a:t>
            </a:fld>
            <a:endParaRPr lang="en-GB"/>
          </a:p>
        </p:txBody>
      </p:sp>
      <p:sp>
        <p:nvSpPr>
          <p:cNvPr id="6" name="Footer Placeholder 5">
            <a:extLst>
              <a:ext uri="{FF2B5EF4-FFF2-40B4-BE49-F238E27FC236}">
                <a16:creationId xmlns:a16="http://schemas.microsoft.com/office/drawing/2014/main" id="{FF7D9EF3-82B3-49D4-BD45-17B493E930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5DB44D-023D-46DB-8B1D-9D23F7C92269}"/>
              </a:ext>
            </a:extLst>
          </p:cNvPr>
          <p:cNvSpPr>
            <a:spLocks noGrp="1"/>
          </p:cNvSpPr>
          <p:nvPr>
            <p:ph type="sldNum" sz="quarter" idx="12"/>
          </p:nvPr>
        </p:nvSpPr>
        <p:spPr/>
        <p:txBody>
          <a:bodyPr/>
          <a:lstStyle/>
          <a:p>
            <a:fld id="{856D9B5E-CBA2-4D3F-BA48-18BC7DFF0C21}" type="slidenum">
              <a:rPr lang="en-GB" smtClean="0"/>
              <a:t>‹#›</a:t>
            </a:fld>
            <a:endParaRPr lang="en-GB"/>
          </a:p>
        </p:txBody>
      </p:sp>
    </p:spTree>
    <p:extLst>
      <p:ext uri="{BB962C8B-B14F-4D97-AF65-F5344CB8AC3E}">
        <p14:creationId xmlns:p14="http://schemas.microsoft.com/office/powerpoint/2010/main" val="2842749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72B82D-C2E6-4EA1-A9F4-6135B778B6C3}"/>
              </a:ext>
            </a:extLst>
          </p:cNvPr>
          <p:cNvSpPr>
            <a:spLocks noGrp="1"/>
          </p:cNvSpPr>
          <p:nvPr>
            <p:ph type="title"/>
          </p:nvPr>
        </p:nvSpPr>
        <p:spPr>
          <a:xfrm>
            <a:off x="838200" y="365125"/>
            <a:ext cx="796036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95CBA9E3-B1F3-4213-AD60-7D6302C893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44F4E738-9586-4BB3-B79E-DA84CF378B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0DF6C4-E318-49D8-B5BB-751510E1E5F9}" type="datetimeFigureOut">
              <a:rPr lang="en-GB" smtClean="0"/>
              <a:t>25/01/2023</a:t>
            </a:fld>
            <a:endParaRPr lang="en-GB"/>
          </a:p>
        </p:txBody>
      </p:sp>
      <p:sp>
        <p:nvSpPr>
          <p:cNvPr id="5" name="Footer Placeholder 4">
            <a:extLst>
              <a:ext uri="{FF2B5EF4-FFF2-40B4-BE49-F238E27FC236}">
                <a16:creationId xmlns:a16="http://schemas.microsoft.com/office/drawing/2014/main" id="{4228D532-6E6C-4B08-A513-EDB1A6BDBC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a:t>Loughborough University UCU</a:t>
            </a:r>
          </a:p>
        </p:txBody>
      </p:sp>
      <p:sp>
        <p:nvSpPr>
          <p:cNvPr id="6" name="Slide Number Placeholder 5">
            <a:extLst>
              <a:ext uri="{FF2B5EF4-FFF2-40B4-BE49-F238E27FC236}">
                <a16:creationId xmlns:a16="http://schemas.microsoft.com/office/drawing/2014/main" id="{6970CB4F-3352-4C27-BA5D-56A4945E3A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6D9B5E-CBA2-4D3F-BA48-18BC7DFF0C21}" type="slidenum">
              <a:rPr lang="en-GB" smtClean="0"/>
              <a:t>‹#›</a:t>
            </a:fld>
            <a:endParaRPr lang="en-GB" dirty="0"/>
          </a:p>
        </p:txBody>
      </p:sp>
      <p:pic>
        <p:nvPicPr>
          <p:cNvPr id="8" name="Picture 7" descr="Logo&#10;&#10;Description automatically generated">
            <a:extLst>
              <a:ext uri="{FF2B5EF4-FFF2-40B4-BE49-F238E27FC236}">
                <a16:creationId xmlns:a16="http://schemas.microsoft.com/office/drawing/2014/main" id="{8D20DC6F-AA66-46A7-BB09-B6A8E44DFADB}"/>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8855942" y="365125"/>
            <a:ext cx="2497858" cy="1036955"/>
          </a:xfrm>
          <a:prstGeom prst="rect">
            <a:avLst/>
          </a:prstGeom>
        </p:spPr>
      </p:pic>
    </p:spTree>
    <p:extLst>
      <p:ext uri="{BB962C8B-B14F-4D97-AF65-F5344CB8AC3E}">
        <p14:creationId xmlns:p14="http://schemas.microsoft.com/office/powerpoint/2010/main" val="2480801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b="1" kern="1200">
          <a:solidFill>
            <a:srgbClr val="F0319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2800" kern="1200">
          <a:solidFill>
            <a:srgbClr val="330665"/>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400" kern="1200">
          <a:solidFill>
            <a:srgbClr val="330665"/>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rgbClr val="330665"/>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rgbClr val="330665"/>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rgbClr val="33066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facebook.com/LboroUCU/" TargetMode="External"/><Relationship Id="rId2" Type="http://schemas.openxmlformats.org/officeDocument/2006/relationships/hyperlink" Target="https://twitter.com/lboroucu" TargetMode="External"/><Relationship Id="rId1" Type="http://schemas.openxmlformats.org/officeDocument/2006/relationships/slideLayout" Target="../slideLayouts/slideLayout2.xml"/><Relationship Id="rId4" Type="http://schemas.openxmlformats.org/officeDocument/2006/relationships/hyperlink" Target="https://www.instagram.com/lborouc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4333B-E510-41FA-999E-A9408F798B9B}"/>
              </a:ext>
            </a:extLst>
          </p:cNvPr>
          <p:cNvSpPr>
            <a:spLocks noGrp="1"/>
          </p:cNvSpPr>
          <p:nvPr>
            <p:ph type="ctrTitle"/>
          </p:nvPr>
        </p:nvSpPr>
        <p:spPr/>
        <p:txBody>
          <a:bodyPr/>
          <a:lstStyle/>
          <a:p>
            <a:r>
              <a:rPr lang="en-GB" dirty="0"/>
              <a:t>UCU Rising Industrial Action</a:t>
            </a:r>
            <a:br>
              <a:rPr lang="en-GB" dirty="0"/>
            </a:br>
            <a:r>
              <a:rPr lang="en-GB" dirty="0"/>
              <a:t>Information for Students</a:t>
            </a:r>
          </a:p>
        </p:txBody>
      </p:sp>
      <p:sp>
        <p:nvSpPr>
          <p:cNvPr id="3" name="Subtitle 2">
            <a:extLst>
              <a:ext uri="{FF2B5EF4-FFF2-40B4-BE49-F238E27FC236}">
                <a16:creationId xmlns:a16="http://schemas.microsoft.com/office/drawing/2014/main" id="{CF1C11D7-7EC7-48F1-B128-5A762C09F821}"/>
              </a:ext>
            </a:extLst>
          </p:cNvPr>
          <p:cNvSpPr>
            <a:spLocks noGrp="1"/>
          </p:cNvSpPr>
          <p:nvPr>
            <p:ph type="subTitle" idx="1"/>
          </p:nvPr>
        </p:nvSpPr>
        <p:spPr>
          <a:xfrm>
            <a:off x="1524000" y="3856038"/>
            <a:ext cx="9144000" cy="2133599"/>
          </a:xfrm>
        </p:spPr>
        <p:txBody>
          <a:bodyPr>
            <a:normAutofit lnSpcReduction="10000"/>
          </a:bodyPr>
          <a:lstStyle/>
          <a:p>
            <a:r>
              <a:rPr lang="en-GB" b="1" dirty="0"/>
              <a:t>Strike Days</a:t>
            </a:r>
            <a:r>
              <a:rPr lang="en-GB" dirty="0"/>
              <a:t> </a:t>
            </a:r>
          </a:p>
          <a:p>
            <a:r>
              <a:rPr lang="en-GB" dirty="0"/>
              <a:t>February: 1, 9, 10, 14, 15, 16, 21, 22, 23, 27 and 28</a:t>
            </a:r>
          </a:p>
          <a:p>
            <a:r>
              <a:rPr lang="en-GB" dirty="0"/>
              <a:t>March: 1, 2, 16, 17, 20, 21 and 22</a:t>
            </a:r>
          </a:p>
          <a:p>
            <a:endParaRPr lang="en-GB" dirty="0"/>
          </a:p>
          <a:p>
            <a:r>
              <a:rPr lang="en-GB" dirty="0"/>
              <a:t>Action Short of a Strike is ongoing</a:t>
            </a:r>
          </a:p>
        </p:txBody>
      </p:sp>
    </p:spTree>
    <p:extLst>
      <p:ext uri="{BB962C8B-B14F-4D97-AF65-F5344CB8AC3E}">
        <p14:creationId xmlns:p14="http://schemas.microsoft.com/office/powerpoint/2010/main" val="347489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62839-6596-330D-A9F3-A698C43B80C0}"/>
              </a:ext>
            </a:extLst>
          </p:cNvPr>
          <p:cNvSpPr>
            <a:spLocks noGrp="1"/>
          </p:cNvSpPr>
          <p:nvPr>
            <p:ph type="title"/>
          </p:nvPr>
        </p:nvSpPr>
        <p:spPr>
          <a:xfrm>
            <a:off x="330506" y="365125"/>
            <a:ext cx="8468054" cy="879781"/>
          </a:xfrm>
        </p:spPr>
        <p:txBody>
          <a:bodyPr/>
          <a:lstStyle/>
          <a:p>
            <a:r>
              <a:rPr lang="en-GB" dirty="0"/>
              <a:t>What is going to happen?</a:t>
            </a:r>
          </a:p>
        </p:txBody>
      </p:sp>
      <p:sp>
        <p:nvSpPr>
          <p:cNvPr id="3" name="Content Placeholder 2">
            <a:extLst>
              <a:ext uri="{FF2B5EF4-FFF2-40B4-BE49-F238E27FC236}">
                <a16:creationId xmlns:a16="http://schemas.microsoft.com/office/drawing/2014/main" id="{4FDF8BA0-EBD5-0F96-3895-5132EA39681F}"/>
              </a:ext>
            </a:extLst>
          </p:cNvPr>
          <p:cNvSpPr>
            <a:spLocks noGrp="1"/>
          </p:cNvSpPr>
          <p:nvPr>
            <p:ph idx="1"/>
          </p:nvPr>
        </p:nvSpPr>
        <p:spPr>
          <a:xfrm>
            <a:off x="816166" y="1432194"/>
            <a:ext cx="10515600" cy="5177926"/>
          </a:xfrm>
        </p:spPr>
        <p:txBody>
          <a:bodyPr>
            <a:normAutofit fontScale="70000" lnSpcReduction="20000"/>
          </a:bodyPr>
          <a:lstStyle/>
          <a:p>
            <a:pPr marL="0" indent="0" algn="l">
              <a:buNone/>
            </a:pPr>
            <a:r>
              <a:rPr lang="en-GB" b="0" i="0" dirty="0">
                <a:effectLst/>
              </a:rPr>
              <a:t>The</a:t>
            </a:r>
            <a:r>
              <a:rPr lang="en-GB" dirty="0">
                <a:solidFill>
                  <a:srgbClr val="F03190"/>
                </a:solidFill>
              </a:rPr>
              <a:t> </a:t>
            </a:r>
            <a:r>
              <a:rPr lang="en-GB" b="0" i="0" u="none" strike="noStrike" dirty="0">
                <a:effectLst/>
              </a:rPr>
              <a:t>University and College Union </a:t>
            </a:r>
            <a:r>
              <a:rPr lang="en-GB" b="0" i="0" dirty="0">
                <a:effectLst/>
              </a:rPr>
              <a:t>members have voted to </a:t>
            </a:r>
            <a:r>
              <a:rPr lang="en-GB" dirty="0"/>
              <a:t>call</a:t>
            </a:r>
            <a:r>
              <a:rPr lang="en-GB" b="0" i="0" dirty="0">
                <a:effectLst/>
              </a:rPr>
              <a:t> strike action</a:t>
            </a:r>
            <a:r>
              <a:rPr lang="en-GB" dirty="0"/>
              <a:t> </a:t>
            </a:r>
            <a:r>
              <a:rPr lang="en-GB" b="0" i="0" dirty="0">
                <a:effectLst/>
              </a:rPr>
              <a:t>on </a:t>
            </a:r>
            <a:r>
              <a:rPr lang="en-GB" b="1" dirty="0"/>
              <a:t>11 days in</a:t>
            </a:r>
            <a:r>
              <a:rPr lang="en-GB" b="1" i="0" dirty="0">
                <a:effectLst/>
              </a:rPr>
              <a:t> February, </a:t>
            </a:r>
            <a:r>
              <a:rPr lang="en-GB" i="0" dirty="0">
                <a:effectLst/>
              </a:rPr>
              <a:t>and </a:t>
            </a:r>
            <a:r>
              <a:rPr lang="en-GB" b="1" i="0" dirty="0">
                <a:effectLst/>
              </a:rPr>
              <a:t>7 days in March </a:t>
            </a:r>
            <a:r>
              <a:rPr lang="en-GB" i="0" dirty="0">
                <a:effectLst/>
              </a:rPr>
              <a:t>(exact dates listed on title slide),</a:t>
            </a:r>
            <a:r>
              <a:rPr lang="en-GB" b="1" i="0" dirty="0">
                <a:effectLst/>
              </a:rPr>
              <a:t> </a:t>
            </a:r>
            <a:r>
              <a:rPr lang="en-GB" i="0" dirty="0">
                <a:effectLst/>
              </a:rPr>
              <a:t>across all UK Universities</a:t>
            </a:r>
            <a:r>
              <a:rPr lang="en-GB" b="1" i="0" dirty="0">
                <a:effectLst/>
              </a:rPr>
              <a:t>.</a:t>
            </a:r>
          </a:p>
          <a:p>
            <a:pPr marL="0" indent="0" algn="l">
              <a:buNone/>
            </a:pPr>
            <a:endParaRPr lang="en-GB" b="0" i="0" dirty="0">
              <a:effectLst/>
            </a:endParaRPr>
          </a:p>
          <a:p>
            <a:pPr marL="0" indent="0" algn="l">
              <a:buNone/>
            </a:pPr>
            <a:r>
              <a:rPr lang="en-GB" b="0" i="0" dirty="0">
                <a:effectLst/>
              </a:rPr>
              <a:t>Whether teaching will occur on these dates depends on whether your tutor is a member of UCU and taking part in the strike action. The local union recommends that their members let you know in advance that they will be taking action so that you are not inconvenienced by showing up for a session that has been cancelled. </a:t>
            </a:r>
          </a:p>
          <a:p>
            <a:pPr marL="0" indent="0" algn="l">
              <a:buNone/>
            </a:pPr>
            <a:endParaRPr lang="en-GB" dirty="0"/>
          </a:p>
          <a:p>
            <a:pPr marL="0" indent="0" algn="l">
              <a:buNone/>
            </a:pPr>
            <a:r>
              <a:rPr lang="en-GB" dirty="0"/>
              <a:t>If you contact staff on strike days, you will most likely see an out of office message confirming that they are taking part in the strike action and will therefore be unavailable to reply.</a:t>
            </a:r>
          </a:p>
          <a:p>
            <a:pPr marL="0" indent="0" algn="l">
              <a:buNone/>
            </a:pPr>
            <a:endParaRPr lang="en-GB" dirty="0"/>
          </a:p>
          <a:p>
            <a:pPr marL="0" indent="0">
              <a:buNone/>
            </a:pPr>
            <a:r>
              <a:rPr lang="en-GB" dirty="0"/>
              <a:t>Everyone is hoping that the strike action will be averted. Strike action can be called off at any time, so communication may be on the day or the evening before. Please keep a regular eye on your emails for updates. </a:t>
            </a:r>
          </a:p>
          <a:p>
            <a:pPr marL="0" indent="0">
              <a:buNone/>
            </a:pPr>
            <a:endParaRPr lang="en-GB" dirty="0"/>
          </a:p>
          <a:p>
            <a:pPr marL="0" indent="0">
              <a:buNone/>
            </a:pPr>
            <a:r>
              <a:rPr lang="en-GB" sz="2800" dirty="0"/>
              <a:t>This is a national dispute, and it is important to note that local relations between UCU and the University continue to be constructive. </a:t>
            </a:r>
            <a:r>
              <a:rPr lang="en-GB" dirty="0"/>
              <a:t>T</a:t>
            </a:r>
            <a:r>
              <a:rPr lang="en-GB" sz="2800" dirty="0"/>
              <a:t>ri-partite meetings take place the University, UCU and LSU to ensure that students are represented in local discussions. </a:t>
            </a:r>
          </a:p>
          <a:p>
            <a:pPr marL="0" indent="0" algn="l">
              <a:buNone/>
            </a:pPr>
            <a:endParaRPr lang="en-GB" dirty="0"/>
          </a:p>
          <a:p>
            <a:pPr marL="0" indent="0" algn="l">
              <a:buNone/>
            </a:pPr>
            <a:endParaRPr lang="en-GB" sz="2900" dirty="0"/>
          </a:p>
          <a:p>
            <a:pPr marL="0" indent="0" algn="l">
              <a:buNone/>
            </a:pPr>
            <a:endParaRPr lang="en-GB" sz="2900" dirty="0"/>
          </a:p>
        </p:txBody>
      </p:sp>
      <p:sp>
        <p:nvSpPr>
          <p:cNvPr id="5" name="Content Placeholder 2">
            <a:extLst>
              <a:ext uri="{FF2B5EF4-FFF2-40B4-BE49-F238E27FC236}">
                <a16:creationId xmlns:a16="http://schemas.microsoft.com/office/drawing/2014/main" id="{19A21BBD-9721-807B-65F1-A66091F17D01}"/>
              </a:ext>
            </a:extLst>
          </p:cNvPr>
          <p:cNvSpPr txBox="1">
            <a:spLocks/>
          </p:cNvSpPr>
          <p:nvPr/>
        </p:nvSpPr>
        <p:spPr>
          <a:xfrm>
            <a:off x="838200" y="3877937"/>
            <a:ext cx="10995991" cy="2831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panose="05000000000000000000" pitchFamily="2" charset="2"/>
              <a:buChar char="§"/>
              <a:defRPr sz="2800" kern="1200">
                <a:solidFill>
                  <a:srgbClr val="330665"/>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400" kern="1200">
                <a:solidFill>
                  <a:srgbClr val="330665"/>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rgbClr val="330665"/>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rgbClr val="330665"/>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rgbClr val="33066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Wingdings" panose="05000000000000000000" pitchFamily="2" charset="2"/>
              <a:buNone/>
            </a:pPr>
            <a:endParaRPr lang="en-GB" dirty="0"/>
          </a:p>
        </p:txBody>
      </p:sp>
    </p:spTree>
    <p:extLst>
      <p:ext uri="{BB962C8B-B14F-4D97-AF65-F5344CB8AC3E}">
        <p14:creationId xmlns:p14="http://schemas.microsoft.com/office/powerpoint/2010/main" val="3694240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85E0F-D4E7-1F0E-AB79-DB4F0800EFAE}"/>
              </a:ext>
            </a:extLst>
          </p:cNvPr>
          <p:cNvSpPr>
            <a:spLocks noGrp="1"/>
          </p:cNvSpPr>
          <p:nvPr>
            <p:ph type="title"/>
          </p:nvPr>
        </p:nvSpPr>
        <p:spPr>
          <a:xfrm>
            <a:off x="484742" y="179595"/>
            <a:ext cx="6803070" cy="973345"/>
          </a:xfrm>
        </p:spPr>
        <p:txBody>
          <a:bodyPr/>
          <a:lstStyle/>
          <a:p>
            <a:r>
              <a:rPr lang="en-GB" dirty="0"/>
              <a:t>What is the dispute about?</a:t>
            </a:r>
          </a:p>
        </p:txBody>
      </p:sp>
      <p:sp>
        <p:nvSpPr>
          <p:cNvPr id="3" name="Content Placeholder 2">
            <a:extLst>
              <a:ext uri="{FF2B5EF4-FFF2-40B4-BE49-F238E27FC236}">
                <a16:creationId xmlns:a16="http://schemas.microsoft.com/office/drawing/2014/main" id="{61363028-1AA3-A34F-325B-93FE818B6A02}"/>
              </a:ext>
            </a:extLst>
          </p:cNvPr>
          <p:cNvSpPr>
            <a:spLocks noGrp="1"/>
          </p:cNvSpPr>
          <p:nvPr>
            <p:ph idx="1"/>
          </p:nvPr>
        </p:nvSpPr>
        <p:spPr>
          <a:xfrm>
            <a:off x="132523" y="1194765"/>
            <a:ext cx="11966712" cy="5663235"/>
          </a:xfrm>
        </p:spPr>
        <p:txBody>
          <a:bodyPr>
            <a:noAutofit/>
          </a:bodyPr>
          <a:lstStyle/>
          <a:p>
            <a:pPr>
              <a:spcBef>
                <a:spcPts val="0"/>
              </a:spcBef>
            </a:pPr>
            <a:r>
              <a:rPr lang="en-GB" sz="1800" b="1" dirty="0"/>
              <a:t>Casualisation</a:t>
            </a:r>
            <a:endParaRPr lang="en-GB" sz="1800" dirty="0"/>
          </a:p>
          <a:p>
            <a:pPr marL="265113" indent="0">
              <a:lnSpc>
                <a:spcPct val="100000"/>
              </a:lnSpc>
              <a:spcBef>
                <a:spcPts val="0"/>
              </a:spcBef>
              <a:buNone/>
            </a:pPr>
            <a:r>
              <a:rPr lang="en-GB" sz="1800" dirty="0"/>
              <a:t>Many staff are living on precarious, short-term contracts and often don’t know in the summer whether they’ll continue working the following year.  </a:t>
            </a:r>
          </a:p>
          <a:p>
            <a:pPr marL="265113" indent="0">
              <a:lnSpc>
                <a:spcPct val="100000"/>
              </a:lnSpc>
              <a:spcBef>
                <a:spcPts val="0"/>
              </a:spcBef>
              <a:buNone/>
            </a:pPr>
            <a:endParaRPr lang="en-GB" sz="1800" dirty="0">
              <a:solidFill>
                <a:schemeClr val="accent1">
                  <a:lumMod val="75000"/>
                </a:schemeClr>
              </a:solidFill>
            </a:endParaRPr>
          </a:p>
          <a:p>
            <a:r>
              <a:rPr lang="en-GB" sz="1800" b="1" dirty="0"/>
              <a:t>Rates of pay</a:t>
            </a:r>
          </a:p>
          <a:p>
            <a:pPr marL="265113" indent="0">
              <a:lnSpc>
                <a:spcPct val="100000"/>
              </a:lnSpc>
              <a:spcBef>
                <a:spcPts val="0"/>
              </a:spcBef>
              <a:buNone/>
            </a:pPr>
            <a:r>
              <a:rPr lang="en-GB" sz="1800" dirty="0">
                <a:effectLst/>
                <a:latin typeface="Calibri" panose="020F0502020204030204" pitchFamily="34" charset="0"/>
                <a:ea typeface="Calibri" panose="020F0502020204030204" pitchFamily="34" charset="0"/>
                <a:cs typeface="Arial" panose="020B0604020202020204" pitchFamily="34" charset="0"/>
              </a:rPr>
              <a:t>Pay has fallen against inflation steadily since 2009</a:t>
            </a:r>
            <a:r>
              <a:rPr lang="en-GB" sz="1800" dirty="0"/>
              <a:t>; which means in real terms staff earn on average 25% less than they did in 2009. </a:t>
            </a:r>
          </a:p>
          <a:p>
            <a:endParaRPr lang="en-GB" sz="1800" b="1" dirty="0"/>
          </a:p>
          <a:p>
            <a:r>
              <a:rPr lang="en-GB" sz="1800" b="1" dirty="0"/>
              <a:t>Systemic inequality </a:t>
            </a:r>
            <a:br>
              <a:rPr lang="en-GB" sz="1800" b="1" dirty="0"/>
            </a:br>
            <a:r>
              <a:rPr lang="en-GB" sz="1800" dirty="0"/>
              <a:t>Longstanding gender, ethnic and disability pay gaps. </a:t>
            </a:r>
          </a:p>
          <a:p>
            <a:pPr marL="265113" indent="0">
              <a:buNone/>
            </a:pPr>
            <a:endParaRPr lang="en-GB" sz="1800" dirty="0">
              <a:solidFill>
                <a:schemeClr val="accent1">
                  <a:lumMod val="75000"/>
                </a:schemeClr>
              </a:solidFill>
            </a:endParaRPr>
          </a:p>
          <a:p>
            <a:r>
              <a:rPr lang="en-GB" sz="1800" b="1" dirty="0"/>
              <a:t>Workload and working conditions</a:t>
            </a:r>
          </a:p>
          <a:p>
            <a:pPr marL="265113" indent="0">
              <a:lnSpc>
                <a:spcPct val="100000"/>
              </a:lnSpc>
              <a:spcBef>
                <a:spcPts val="0"/>
              </a:spcBef>
              <a:buNone/>
            </a:pPr>
            <a:r>
              <a:rPr lang="en-GB" sz="1800" dirty="0"/>
              <a:t>Spiralling workloads and out-of-balance staff-student-ratios means students in 2022 do not receive the kind of attention and education staff would want to provide.  </a:t>
            </a:r>
          </a:p>
          <a:p>
            <a:pPr marL="265113" indent="0">
              <a:lnSpc>
                <a:spcPct val="100000"/>
              </a:lnSpc>
              <a:spcBef>
                <a:spcPts val="0"/>
              </a:spcBef>
              <a:buNone/>
            </a:pPr>
            <a:endParaRPr lang="en-GB" sz="1800" dirty="0"/>
          </a:p>
          <a:p>
            <a:pPr>
              <a:spcBef>
                <a:spcPts val="0"/>
              </a:spcBef>
            </a:pPr>
            <a:r>
              <a:rPr lang="en-GB" sz="1800" b="1" dirty="0"/>
              <a:t>USS Pensions</a:t>
            </a:r>
          </a:p>
          <a:p>
            <a:pPr marL="265113" indent="0">
              <a:spcBef>
                <a:spcPts val="0"/>
              </a:spcBef>
              <a:buNone/>
            </a:pPr>
            <a:r>
              <a:rPr lang="en-GB" sz="1800" dirty="0"/>
              <a:t>In 2020, staff pensions were cut by roughly 35%. Pensions are deferred pay, so this is another real pay cut for staff.</a:t>
            </a:r>
          </a:p>
        </p:txBody>
      </p:sp>
    </p:spTree>
    <p:extLst>
      <p:ext uri="{BB962C8B-B14F-4D97-AF65-F5344CB8AC3E}">
        <p14:creationId xmlns:p14="http://schemas.microsoft.com/office/powerpoint/2010/main" val="4016350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CD114-D4AA-011C-9755-05EEE8A1DFAB}"/>
              </a:ext>
            </a:extLst>
          </p:cNvPr>
          <p:cNvSpPr>
            <a:spLocks noGrp="1"/>
          </p:cNvSpPr>
          <p:nvPr>
            <p:ph type="title"/>
          </p:nvPr>
        </p:nvSpPr>
        <p:spPr>
          <a:xfrm>
            <a:off x="215347" y="272359"/>
            <a:ext cx="8464826" cy="933589"/>
          </a:xfrm>
        </p:spPr>
        <p:txBody>
          <a:bodyPr>
            <a:normAutofit/>
          </a:bodyPr>
          <a:lstStyle/>
          <a:p>
            <a:pPr algn="l"/>
            <a:r>
              <a:rPr lang="en-GB" sz="2800" dirty="0"/>
              <a:t>Can’t you protest in a way that doesn’t affect students?</a:t>
            </a:r>
          </a:p>
        </p:txBody>
      </p:sp>
      <p:sp>
        <p:nvSpPr>
          <p:cNvPr id="3" name="Content Placeholder 2">
            <a:extLst>
              <a:ext uri="{FF2B5EF4-FFF2-40B4-BE49-F238E27FC236}">
                <a16:creationId xmlns:a16="http://schemas.microsoft.com/office/drawing/2014/main" id="{73211497-1C8D-F49C-D65D-BE62BBA17ABD}"/>
              </a:ext>
            </a:extLst>
          </p:cNvPr>
          <p:cNvSpPr>
            <a:spLocks noGrp="1"/>
          </p:cNvSpPr>
          <p:nvPr>
            <p:ph idx="1"/>
          </p:nvPr>
        </p:nvSpPr>
        <p:spPr>
          <a:xfrm>
            <a:off x="215347" y="1507572"/>
            <a:ext cx="11711610" cy="5184775"/>
          </a:xfrm>
        </p:spPr>
        <p:txBody>
          <a:bodyPr>
            <a:noAutofit/>
          </a:bodyPr>
          <a:lstStyle/>
          <a:p>
            <a:pPr marL="0" indent="0">
              <a:spcBef>
                <a:spcPts val="0"/>
              </a:spcBef>
              <a:buNone/>
            </a:pPr>
            <a:r>
              <a:rPr lang="en-GB" sz="2400" b="1" dirty="0"/>
              <a:t>Sadly, no. </a:t>
            </a:r>
            <a:r>
              <a:rPr lang="en-GB" sz="2400" dirty="0"/>
              <a:t>Taking strike action is a very difficult thing to do and something we consider only as a last resort. For one thing, our pay is deducted when we are on strike. But it is also difficult because we want to be doing our jobs, the most important and enjoyable part of which is giving students the best possible learning experience. </a:t>
            </a:r>
          </a:p>
          <a:p>
            <a:pPr marL="0" indent="0">
              <a:spcBef>
                <a:spcPts val="0"/>
              </a:spcBef>
              <a:buNone/>
            </a:pPr>
            <a:endParaRPr lang="en-GB" sz="2400" dirty="0"/>
          </a:p>
          <a:p>
            <a:pPr marL="0" indent="0">
              <a:spcBef>
                <a:spcPts val="0"/>
              </a:spcBef>
              <a:buNone/>
            </a:pPr>
            <a:r>
              <a:rPr lang="en-GB" sz="2400" dirty="0"/>
              <a:t>We know that having your teaching cancelled will cause you disappointment and frustration, but we hope that you can understand our reasons for taking strike action, even if you may not agree with them. </a:t>
            </a:r>
          </a:p>
          <a:p>
            <a:pPr marL="0" indent="0">
              <a:spcBef>
                <a:spcPts val="0"/>
              </a:spcBef>
              <a:buNone/>
            </a:pPr>
            <a:endParaRPr lang="en-GB" sz="2400" dirty="0"/>
          </a:p>
          <a:p>
            <a:pPr marL="0" indent="0" algn="ctr">
              <a:spcBef>
                <a:spcPts val="0"/>
              </a:spcBef>
              <a:buNone/>
            </a:pPr>
            <a:r>
              <a:rPr lang="en-GB" sz="2400" b="1" dirty="0">
                <a:solidFill>
                  <a:schemeClr val="accent1">
                    <a:lumMod val="75000"/>
                  </a:schemeClr>
                </a:solidFill>
              </a:rPr>
              <a:t>No UCU member wishes to disrupt students’ learning experience. </a:t>
            </a:r>
          </a:p>
          <a:p>
            <a:pPr marL="0" indent="0">
              <a:spcBef>
                <a:spcPts val="0"/>
              </a:spcBef>
              <a:buNone/>
            </a:pPr>
            <a:endParaRPr lang="en-GB" sz="2400" b="1" dirty="0"/>
          </a:p>
          <a:p>
            <a:pPr marL="0" indent="0">
              <a:spcBef>
                <a:spcPts val="0"/>
              </a:spcBef>
              <a:buNone/>
            </a:pPr>
            <a:r>
              <a:rPr lang="en-GB" sz="2400" dirty="0"/>
              <a:t>Many thanks for your understanding. We hope the strike will be effective and any potential future action will be avoided.</a:t>
            </a:r>
            <a:endParaRPr lang="en-GB" sz="2400" b="1" dirty="0"/>
          </a:p>
        </p:txBody>
      </p:sp>
    </p:spTree>
    <p:extLst>
      <p:ext uri="{BB962C8B-B14F-4D97-AF65-F5344CB8AC3E}">
        <p14:creationId xmlns:p14="http://schemas.microsoft.com/office/powerpoint/2010/main" val="3461600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21BD7-18EB-EA36-DDA4-83377CB42BAD}"/>
              </a:ext>
            </a:extLst>
          </p:cNvPr>
          <p:cNvSpPr>
            <a:spLocks noGrp="1"/>
          </p:cNvSpPr>
          <p:nvPr>
            <p:ph type="title"/>
          </p:nvPr>
        </p:nvSpPr>
        <p:spPr>
          <a:xfrm>
            <a:off x="1035585" y="378379"/>
            <a:ext cx="7259391" cy="761310"/>
          </a:xfrm>
        </p:spPr>
        <p:txBody>
          <a:bodyPr/>
          <a:lstStyle/>
          <a:p>
            <a:pPr algn="l"/>
            <a:r>
              <a:rPr lang="en-GB" dirty="0"/>
              <a:t>Can students do anything?</a:t>
            </a:r>
          </a:p>
        </p:txBody>
      </p:sp>
      <p:sp>
        <p:nvSpPr>
          <p:cNvPr id="3" name="Content Placeholder 2">
            <a:extLst>
              <a:ext uri="{FF2B5EF4-FFF2-40B4-BE49-F238E27FC236}">
                <a16:creationId xmlns:a16="http://schemas.microsoft.com/office/drawing/2014/main" id="{FB09ABE6-8BEE-479E-29F3-F72EABE25B9A}"/>
              </a:ext>
            </a:extLst>
          </p:cNvPr>
          <p:cNvSpPr>
            <a:spLocks noGrp="1"/>
          </p:cNvSpPr>
          <p:nvPr>
            <p:ph idx="1"/>
          </p:nvPr>
        </p:nvSpPr>
        <p:spPr>
          <a:xfrm>
            <a:off x="334618" y="1560581"/>
            <a:ext cx="11365296" cy="4919040"/>
          </a:xfrm>
        </p:spPr>
        <p:txBody>
          <a:bodyPr>
            <a:normAutofit fontScale="92500" lnSpcReduction="10000"/>
          </a:bodyPr>
          <a:lstStyle/>
          <a:p>
            <a:pPr marL="0" indent="0">
              <a:buNone/>
            </a:pPr>
            <a:r>
              <a:rPr lang="en-GB" sz="3500" b="1" dirty="0"/>
              <a:t>	   YES! The student voice is strong.</a:t>
            </a:r>
          </a:p>
          <a:p>
            <a:pPr marL="0" indent="0">
              <a:buNone/>
            </a:pPr>
            <a:endParaRPr lang="en-GB" dirty="0"/>
          </a:p>
          <a:p>
            <a:pPr marL="0" indent="0">
              <a:buNone/>
            </a:pPr>
            <a:r>
              <a:rPr lang="en-GB" sz="3000" dirty="0"/>
              <a:t>University Managements react when students stand in solidarity with staff, and the student voice can lead to meaningful negotiation. </a:t>
            </a:r>
          </a:p>
          <a:p>
            <a:pPr marL="0" indent="0">
              <a:buNone/>
            </a:pPr>
            <a:endParaRPr lang="en-GB" sz="3000" dirty="0"/>
          </a:p>
          <a:p>
            <a:pPr marL="0" indent="0">
              <a:buNone/>
            </a:pPr>
            <a:r>
              <a:rPr lang="en-GB" sz="3000" b="1" dirty="0"/>
              <a:t>If you would like to support the action, you could:</a:t>
            </a:r>
          </a:p>
          <a:p>
            <a:r>
              <a:rPr lang="en-GB" sz="3000" dirty="0"/>
              <a:t>Write to the Vice Chancellor to express your view on the industrial action.</a:t>
            </a:r>
          </a:p>
          <a:p>
            <a:r>
              <a:rPr lang="en-GB" sz="3000"/>
              <a:t>Visit </a:t>
            </a:r>
            <a:r>
              <a:rPr lang="en-GB" sz="3000" dirty="0"/>
              <a:t>the picket line at the main entrance.</a:t>
            </a:r>
          </a:p>
          <a:p>
            <a:r>
              <a:rPr lang="en-GB" sz="3000" dirty="0"/>
              <a:t>Follow, and share posts from the Loughborough UCU branch on</a:t>
            </a:r>
          </a:p>
          <a:p>
            <a:pPr marL="0" indent="0">
              <a:buNone/>
            </a:pPr>
            <a:r>
              <a:rPr lang="en-GB" sz="3000" dirty="0">
                <a:hlinkClick r:id="rId2"/>
              </a:rPr>
              <a:t>Twitter</a:t>
            </a:r>
            <a:r>
              <a:rPr lang="en-GB" sz="3000" dirty="0"/>
              <a:t>, </a:t>
            </a:r>
            <a:r>
              <a:rPr lang="en-GB" sz="3000" dirty="0">
                <a:hlinkClick r:id="rId3"/>
              </a:rPr>
              <a:t>Facebook</a:t>
            </a:r>
            <a:r>
              <a:rPr lang="en-GB" sz="3000" dirty="0"/>
              <a:t> and </a:t>
            </a:r>
            <a:r>
              <a:rPr lang="en-GB" sz="3000" dirty="0">
                <a:hlinkClick r:id="rId4"/>
              </a:rPr>
              <a:t>Instagram</a:t>
            </a:r>
            <a:r>
              <a:rPr lang="en-GB" sz="3000" dirty="0"/>
              <a:t>.</a:t>
            </a:r>
          </a:p>
          <a:p>
            <a:pPr marL="0" indent="0">
              <a:buNone/>
            </a:pPr>
            <a:endParaRPr lang="en-GB" sz="2300" dirty="0"/>
          </a:p>
        </p:txBody>
      </p:sp>
    </p:spTree>
    <p:extLst>
      <p:ext uri="{BB962C8B-B14F-4D97-AF65-F5344CB8AC3E}">
        <p14:creationId xmlns:p14="http://schemas.microsoft.com/office/powerpoint/2010/main" val="19965509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44aed073-58a3-4d8a-9a95-bb119a019128"/>
</p:tagLst>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21EF7E93-DA60-4D26-83DB-81F9959D0F43}" vid="{91C42AE0-C8DA-471D-8B94-26224698C89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08edc24a-c6cb-4318-b22d-f8346366e4cf">
      <UserInfo>
        <DisplayName>Marie Hanlon</DisplayName>
        <AccountId>15</AccountId>
        <AccountType/>
      </UserInfo>
      <UserInfo>
        <DisplayName>Callum Salfield</DisplayName>
        <AccountId>16</AccountId>
        <AccountType/>
      </UserInfo>
      <UserInfo>
        <DisplayName>Mary Brewer</DisplayName>
        <AccountId>18</AccountId>
        <AccountType/>
      </UserInfo>
    </SharedWithUsers>
    <TaxCatchAll xmlns="08edc24a-c6cb-4318-b22d-f8346366e4cf" xsi:nil="true"/>
    <lcf76f155ced4ddcb4097134ff3c332f xmlns="574756e6-e241-431b-bf49-0eff39bc620f">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A2DDF50D03AC94BB2A96D0A3F27E08F" ma:contentTypeVersion="13" ma:contentTypeDescription="Create a new document." ma:contentTypeScope="" ma:versionID="aa56b274f26df1a664984b69db988697">
  <xsd:schema xmlns:xsd="http://www.w3.org/2001/XMLSchema" xmlns:xs="http://www.w3.org/2001/XMLSchema" xmlns:p="http://schemas.microsoft.com/office/2006/metadata/properties" xmlns:ns2="574756e6-e241-431b-bf49-0eff39bc620f" xmlns:ns3="08edc24a-c6cb-4318-b22d-f8346366e4cf" targetNamespace="http://schemas.microsoft.com/office/2006/metadata/properties" ma:root="true" ma:fieldsID="67df83c3cc0fd3e9c48f43beb91a7479" ns2:_="" ns3:_="">
    <xsd:import namespace="574756e6-e241-431b-bf49-0eff39bc620f"/>
    <xsd:import namespace="08edc24a-c6cb-4318-b22d-f8346366e4c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4756e6-e241-431b-bf49-0eff39bc62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3b1f9f8-f5cc-49a8-8ca6-8016371bfcc4"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8edc24a-c6cb-4318-b22d-f8346366e4c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1dc0a55a-bb4d-49df-a619-4590ebdc59d4}" ma:internalName="TaxCatchAll" ma:showField="CatchAllData" ma:web="08edc24a-c6cb-4318-b22d-f8346366e4c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26EF2B-1A8C-4681-A939-204C2F73E9B3}">
  <ds:schemaRefs>
    <ds:schemaRef ds:uri="http://schemas.microsoft.com/sharepoint/v3/contenttype/forms"/>
  </ds:schemaRefs>
</ds:datastoreItem>
</file>

<file path=customXml/itemProps2.xml><?xml version="1.0" encoding="utf-8"?>
<ds:datastoreItem xmlns:ds="http://schemas.openxmlformats.org/officeDocument/2006/customXml" ds:itemID="{68C0C38E-B478-4B3B-B129-E48C4F5F4E0A}">
  <ds:schemaRefs>
    <ds:schemaRef ds:uri="08edc24a-c6cb-4318-b22d-f8346366e4cf"/>
    <ds:schemaRef ds:uri="http://schemas.microsoft.com/office/2006/documentManagement/types"/>
    <ds:schemaRef ds:uri="574756e6-e241-431b-bf49-0eff39bc620f"/>
    <ds:schemaRef ds:uri="http://schemas.openxmlformats.org/package/2006/metadata/core-properties"/>
    <ds:schemaRef ds:uri="http://purl.org/dc/elements/1.1/"/>
    <ds:schemaRef ds:uri="http://schemas.microsoft.com/office/2006/metadata/properties"/>
    <ds:schemaRef ds:uri="http://purl.org/dc/term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7EB587E8-43FF-4129-ADB7-3BDC01EE78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4756e6-e241-431b-bf49-0eff39bc620f"/>
    <ds:schemaRef ds:uri="08edc24a-c6cb-4318-b22d-f8346366e4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LUCU PPT Template</Template>
  <TotalTime>398</TotalTime>
  <Words>649</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Office Theme</vt:lpstr>
      <vt:lpstr>UCU Rising Industrial Action Information for Students</vt:lpstr>
      <vt:lpstr>What is going to happen?</vt:lpstr>
      <vt:lpstr>What is the dispute about?</vt:lpstr>
      <vt:lpstr>Can’t you protest in a way that doesn’t affect students?</vt:lpstr>
      <vt:lpstr>Can students do anything?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UCU Rising Industrial Action Information for Students</dc:title>
  <dc:creator>Callum Salfield</dc:creator>
  <cp:lastModifiedBy>Callum Salfield</cp:lastModifiedBy>
  <cp:revision>16</cp:revision>
  <dcterms:created xsi:type="dcterms:W3CDTF">2022-11-15T11:59:17Z</dcterms:created>
  <dcterms:modified xsi:type="dcterms:W3CDTF">2023-01-25T14:11:44Z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0x0101008A2DDF50D03AC94BB2A96D0A3F27E08F</vt:lpwstr>
  </property>
  <property fmtid="{D5CDD505-2E9C-101B-9397-08002B2CF9AE}" pid="3" name="MediaServiceImageTags">
    <vt:lpwstr/>
  </property>
</Properties>
</file>